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9"/>
  </p:notesMasterIdLst>
  <p:sldIdLst>
    <p:sldId id="285" r:id="rId2"/>
    <p:sldId id="258" r:id="rId3"/>
    <p:sldId id="271" r:id="rId4"/>
    <p:sldId id="265" r:id="rId5"/>
    <p:sldId id="284" r:id="rId6"/>
    <p:sldId id="257" r:id="rId7"/>
    <p:sldId id="259" r:id="rId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3EE4C-30D4-409B-9606-093D9D909AB5}">
  <a:tblStyle styleId="{ED83EE4C-30D4-409B-9606-093D9D909A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82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36285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13" Type="http://schemas.openxmlformats.org/officeDocument/2006/relationships/image" Target="../media/image11.svg"/><Relationship Id="rId3" Type="http://schemas.openxmlformats.org/officeDocument/2006/relationships/image" Target="../media/image3.png"/><Relationship Id="rId7" Type="http://schemas.microsoft.com/office/2007/relationships/hdphoto" Target="../media/hdphoto2.wdp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microsoft.com/office/2007/relationships/hdphoto" Target="../media/hdphoto1.wdp"/><Relationship Id="rId10" Type="http://schemas.openxmlformats.org/officeDocument/2006/relationships/image" Target="../media/image8.png"/><Relationship Id="rId4" Type="http://schemas.openxmlformats.org/officeDocument/2006/relationships/image" Target="../media/image4.png"/><Relationship Id="rId9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616885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Texas Motorcycle Safety Genius</a:t>
            </a:r>
            <a:endParaRPr b="1"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tool for Texans Motorcycle Riders</a:t>
            </a:r>
            <a:endParaRPr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B986907-2FD1-49B1-B74C-139D43815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367" y="0"/>
            <a:ext cx="6612882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53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616885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Texas Motorcycle Safety Genius</a:t>
            </a:r>
            <a:endParaRPr b="1"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tool for Texans Motorcycle Riders</a:t>
            </a: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495600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13,406 </a:t>
            </a:r>
            <a:r>
              <a:rPr lang="en-US" sz="7200" dirty="0"/>
              <a:t>accidents</a:t>
            </a:r>
            <a:endParaRPr sz="7200" dirty="0"/>
          </a:p>
        </p:txBody>
      </p:sp>
      <p:sp>
        <p:nvSpPr>
          <p:cNvPr id="657" name="Google Shape;657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1258908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Reported in Texas in the last 20 years</a:t>
            </a:r>
            <a:endParaRPr sz="2400" dirty="0"/>
          </a:p>
        </p:txBody>
      </p:sp>
      <p:sp>
        <p:nvSpPr>
          <p:cNvPr id="658" name="Google Shape;658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3429292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7,619 </a:t>
            </a:r>
            <a:r>
              <a:rPr lang="en-US" sz="7200" dirty="0"/>
              <a:t>fatalities</a:t>
            </a:r>
            <a:endParaRPr sz="7200" dirty="0"/>
          </a:p>
        </p:txBody>
      </p:sp>
      <p:sp>
        <p:nvSpPr>
          <p:cNvPr id="659" name="Google Shape;659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4192600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That we want to help reduce</a:t>
            </a:r>
            <a:endParaRPr sz="2400" dirty="0"/>
          </a:p>
        </p:txBody>
      </p:sp>
      <p:sp>
        <p:nvSpPr>
          <p:cNvPr id="660" name="Google Shape;660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1962446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536 </a:t>
            </a:r>
            <a:r>
              <a:rPr lang="en" sz="4800" dirty="0"/>
              <a:t>incapacitated </a:t>
            </a:r>
            <a:r>
              <a:rPr lang="en-US" sz="4800" dirty="0"/>
              <a:t>injuries</a:t>
            </a:r>
            <a:endParaRPr sz="4800" dirty="0"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2725754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Of different degrees</a:t>
            </a:r>
            <a:endParaRPr sz="2400" dirty="0"/>
          </a:p>
        </p:txBody>
      </p:sp>
      <p:sp>
        <p:nvSpPr>
          <p:cNvPr id="662" name="Google Shape;662;p28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3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33219" y="1464469"/>
            <a:ext cx="5636418" cy="354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 dirty="0"/>
              <a:t>Create an educative tool where riders can learn about the conditions that generate the highest risks of getting involved in an accident while riding a motorcycle. </a:t>
            </a:r>
          </a:p>
          <a:p>
            <a:endParaRPr lang="en-US" sz="1800" dirty="0"/>
          </a:p>
          <a:p>
            <a:r>
              <a:rPr lang="en-US" sz="1800" dirty="0"/>
              <a:t>Our project attempts to shed light on several myths about the risks of riding motorcycles.</a:t>
            </a:r>
          </a:p>
          <a:p>
            <a:endParaRPr lang="en-US" sz="1800" dirty="0">
              <a:effectLst/>
            </a:endParaRPr>
          </a:p>
          <a:p>
            <a:r>
              <a:rPr lang="en-US" sz="1800" dirty="0">
                <a:effectLst/>
              </a:rPr>
              <a:t>The final motivation is to </a:t>
            </a:r>
            <a:r>
              <a:rPr lang="en-US" sz="1800" dirty="0"/>
              <a:t>use data to target specific learnings that can </a:t>
            </a:r>
            <a:r>
              <a:rPr lang="en-US" sz="1800" dirty="0">
                <a:effectLst/>
              </a:rPr>
              <a:t>help riders to </a:t>
            </a:r>
            <a:r>
              <a:rPr lang="en-US" sz="1800" dirty="0"/>
              <a:t>enjoying a safest       ride “Under the Texan Sun”.</a:t>
            </a:r>
            <a:endParaRPr lang="en-US" sz="1800" dirty="0">
              <a:effectLst/>
            </a:endParaRPr>
          </a:p>
        </p:txBody>
      </p:sp>
      <p:pic>
        <p:nvPicPr>
          <p:cNvPr id="596" name="Google Shape;596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6292573" y="473994"/>
            <a:ext cx="2722839" cy="3851501"/>
          </a:xfrm>
          <a:prstGeom prst="rect">
            <a:avLst/>
          </a:prstGeom>
          <a:noFill/>
          <a:ln>
            <a:noFill/>
          </a:ln>
          <a:effectLst>
            <a:outerShdw blurRad="385763" dist="9525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4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4FEE01-412D-437A-B29C-EA07671B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54" y="1637971"/>
            <a:ext cx="980651" cy="808578"/>
          </a:xfrm>
          <a:prstGeom prst="rect">
            <a:avLst/>
          </a:prstGeom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26950" y="767799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Workflow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16" name="Picture 16" descr="Image result for python flask logo">
            <a:extLst>
              <a:ext uri="{FF2B5EF4-FFF2-40B4-BE49-F238E27FC236}">
                <a16:creationId xmlns:a16="http://schemas.microsoft.com/office/drawing/2014/main" id="{B6F4FEEB-8605-482C-BAF2-57C7BD2D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07" b="90541" l="9692" r="89868">
                        <a14:foregroundMark x1="62996" y1="35135" x2="62996" y2="44144"/>
                        <a14:foregroundMark x1="50220" y1="24775" x2="49339" y2="58108"/>
                        <a14:foregroundMark x1="47577" y1="80180" x2="54626" y2="75676"/>
                        <a14:foregroundMark x1="47577" y1="90541" x2="47577" y2="90541"/>
                        <a14:foregroundMark x1="48458" y1="90541" x2="48458" y2="90541"/>
                        <a14:foregroundMark x1="49339" y1="79730" x2="40969" y2="80631"/>
                        <a14:foregroundMark x1="38326" y1="79730" x2="39648" y2="59910"/>
                        <a14:foregroundMark x1="40969" y1="83784" x2="33921" y2="60811"/>
                        <a14:foregroundMark x1="33921" y1="60811" x2="39648" y2="35135"/>
                        <a14:foregroundMark x1="73128" y1="22973" x2="66520" y2="75225"/>
                        <a14:foregroundMark x1="68282" y1="79730" x2="60352" y2="85135"/>
                        <a14:foregroundMark x1="66079" y1="80631" x2="46256" y2="81081"/>
                        <a14:foregroundMark x1="47577" y1="82883" x2="32599" y2="63063"/>
                        <a14:foregroundMark x1="32599" y1="63063" x2="33040" y2="15315"/>
                        <a14:foregroundMark x1="33040" y1="15315" x2="55066" y2="13063"/>
                        <a14:foregroundMark x1="55066" y1="13063" x2="65198" y2="15315"/>
                        <a14:foregroundMark x1="69163" y1="18018" x2="48899" y2="8108"/>
                        <a14:foregroundMark x1="48899" y1="8108" x2="27313" y2="13514"/>
                        <a14:foregroundMark x1="27313" y1="13514" x2="23789" y2="28829"/>
                        <a14:foregroundMark x1="26872" y1="36486" x2="25110" y2="60811"/>
                        <a14:foregroundMark x1="28634" y1="69369" x2="40969" y2="82432"/>
                        <a14:foregroundMark x1="36564" y1="80180" x2="58590" y2="77477"/>
                        <a14:foregroundMark x1="58590" y1="77477" x2="73568" y2="61261"/>
                        <a14:foregroundMark x1="73568" y1="61261" x2="77533" y2="48198"/>
                        <a14:foregroundMark x1="70044" y1="14414" x2="76652" y2="41892"/>
                        <a14:foregroundMark x1="74890" y1="33784" x2="75771" y2="15315"/>
                        <a14:foregroundMark x1="75330" y1="14865" x2="73128" y2="9459"/>
                        <a14:foregroundMark x1="77093" y1="12162" x2="76211" y2="9459"/>
                        <a14:foregroundMark x1="73568" y1="10811" x2="60352" y2="9459"/>
                        <a14:foregroundMark x1="73568" y1="9009" x2="54626" y2="7658"/>
                        <a14:foregroundMark x1="63877" y1="7658" x2="33480" y2="7207"/>
                        <a14:foregroundMark x1="24670" y1="64865" x2="24229" y2="44144"/>
                        <a14:foregroundMark x1="23348" y1="27477" x2="28194" y2="10360"/>
                        <a14:foregroundMark x1="23789" y1="22973" x2="25551" y2="10360"/>
                        <a14:foregroundMark x1="33040" y1="9009" x2="23789" y2="18018"/>
                        <a14:foregroundMark x1="22907" y1="22523" x2="26432" y2="11261"/>
                        <a14:foregroundMark x1="23348" y1="14865" x2="23348" y2="14865"/>
                        <a14:foregroundMark x1="24229" y1="11261" x2="24229" y2="11261"/>
                        <a14:foregroundMark x1="25551" y1="10360" x2="25551" y2="10360"/>
                        <a14:foregroundMark x1="29075" y1="8559" x2="29075" y2="8559"/>
                        <a14:foregroundMark x1="30837" y1="7658" x2="30837" y2="7658"/>
                        <a14:foregroundMark x1="26872" y1="8108" x2="26872" y2="8108"/>
                        <a14:foregroundMark x1="25991" y1="9009" x2="25110" y2="9459"/>
                        <a14:foregroundMark x1="23789" y1="12162" x2="23789" y2="12162"/>
                        <a14:foregroundMark x1="22907" y1="11712" x2="22907" y2="11712"/>
                        <a14:foregroundMark x1="22907" y1="11261" x2="22907" y2="11261"/>
                        <a14:foregroundMark x1="22907" y1="9910" x2="22907" y2="9910"/>
                        <a14:foregroundMark x1="24229" y1="9459" x2="24229" y2="9459"/>
                        <a14:foregroundMark x1="27313" y1="7658" x2="27313" y2="7658"/>
                        <a14:foregroundMark x1="30837" y1="7658" x2="30837" y2="7658"/>
                        <a14:foregroundMark x1="32159" y1="6757" x2="32159" y2="6757"/>
                        <a14:foregroundMark x1="29075" y1="6757" x2="29075" y2="6757"/>
                        <a14:foregroundMark x1="43612" y1="6757" x2="43612" y2="6757"/>
                        <a14:foregroundMark x1="48018" y1="6757" x2="48018" y2="6757"/>
                        <a14:foregroundMark x1="58150" y1="7658" x2="58150" y2="7658"/>
                        <a14:foregroundMark x1="56828" y1="6757" x2="55066" y2="6757"/>
                        <a14:foregroundMark x1="59471" y1="6757" x2="59471" y2="6757"/>
                        <a14:foregroundMark x1="62996" y1="7658" x2="62996" y2="7658"/>
                        <a14:foregroundMark x1="62555" y1="7658" x2="62555" y2="7658"/>
                        <a14:foregroundMark x1="60352" y1="6757" x2="60352" y2="6757"/>
                        <a14:foregroundMark x1="64317" y1="7658" x2="64317" y2="7658"/>
                        <a14:foregroundMark x1="66960" y1="8108" x2="66960" y2="8108"/>
                        <a14:foregroundMark x1="69604" y1="8108" x2="69604" y2="8108"/>
                        <a14:foregroundMark x1="62996" y1="7207" x2="62996" y2="7207"/>
                        <a14:foregroundMark x1="65639" y1="7207" x2="65639" y2="7207"/>
                        <a14:foregroundMark x1="69604" y1="6757" x2="69604" y2="6757"/>
                        <a14:foregroundMark x1="72687" y1="7658" x2="72687" y2="7658"/>
                        <a14:foregroundMark x1="75330" y1="8108" x2="75330" y2="8108"/>
                        <a14:foregroundMark x1="71806" y1="7658" x2="71806" y2="7658"/>
                        <a14:foregroundMark x1="69163" y1="6757" x2="71366" y2="6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0693" y="3336323"/>
            <a:ext cx="1757353" cy="17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FCDDBE-776E-4ACC-95AF-EB28C94A093C}"/>
              </a:ext>
            </a:extLst>
          </p:cNvPr>
          <p:cNvGrpSpPr/>
          <p:nvPr/>
        </p:nvGrpSpPr>
        <p:grpSpPr>
          <a:xfrm>
            <a:off x="334610" y="2826293"/>
            <a:ext cx="890033" cy="1112840"/>
            <a:chOff x="808263" y="1875574"/>
            <a:chExt cx="1211037" cy="1556147"/>
          </a:xfrm>
        </p:grpSpPr>
        <p:pic>
          <p:nvPicPr>
            <p:cNvPr id="15" name="Picture 10" descr="Image result for csv logo">
              <a:extLst>
                <a:ext uri="{FF2B5EF4-FFF2-40B4-BE49-F238E27FC236}">
                  <a16:creationId xmlns:a16="http://schemas.microsoft.com/office/drawing/2014/main" id="{7E86226A-6FB5-4FA5-BED8-CA17ADC8B2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808263" y="18755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mage result for csv logo">
              <a:extLst>
                <a:ext uri="{FF2B5EF4-FFF2-40B4-BE49-F238E27FC236}">
                  <a16:creationId xmlns:a16="http://schemas.microsoft.com/office/drawing/2014/main" id="{77E06D21-D7A7-4A29-A3E0-541C834BE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960663" y="20279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Image result for csv logo">
              <a:extLst>
                <a:ext uri="{FF2B5EF4-FFF2-40B4-BE49-F238E27FC236}">
                  <a16:creationId xmlns:a16="http://schemas.microsoft.com/office/drawing/2014/main" id="{4E0AC6B3-1488-4C66-B83B-E0B2D3982C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1113063" y="21803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32427-C9A3-4EE8-9C96-4C02C2CD35AF}"/>
              </a:ext>
            </a:extLst>
          </p:cNvPr>
          <p:cNvGrpSpPr/>
          <p:nvPr/>
        </p:nvGrpSpPr>
        <p:grpSpPr>
          <a:xfrm>
            <a:off x="1620338" y="1511819"/>
            <a:ext cx="1174332" cy="1050985"/>
            <a:chOff x="1438977" y="1279298"/>
            <a:chExt cx="1656743" cy="1482726"/>
          </a:xfrm>
        </p:grpSpPr>
        <p:pic>
          <p:nvPicPr>
            <p:cNvPr id="19" name="Picture 34" descr="Image result for python logo">
              <a:extLst>
                <a:ext uri="{FF2B5EF4-FFF2-40B4-BE49-F238E27FC236}">
                  <a16:creationId xmlns:a16="http://schemas.microsoft.com/office/drawing/2014/main" id="{C39CB625-9048-43E0-9902-AC8357B2B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5" t="5099" r="14391" b="8679"/>
            <a:stretch/>
          </p:blipFill>
          <p:spPr bwMode="auto">
            <a:xfrm>
              <a:off x="1438977" y="1331499"/>
              <a:ext cx="1150320" cy="143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jupyter notebook logo">
              <a:extLst>
                <a:ext uri="{FF2B5EF4-FFF2-40B4-BE49-F238E27FC236}">
                  <a16:creationId xmlns:a16="http://schemas.microsoft.com/office/drawing/2014/main" id="{E3FA74E6-18D7-487E-A7E8-73F30ACC2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109" y="1279298"/>
              <a:ext cx="709611" cy="821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js html css logo">
            <a:extLst>
              <a:ext uri="{FF2B5EF4-FFF2-40B4-BE49-F238E27FC236}">
                <a16:creationId xmlns:a16="http://schemas.microsoft.com/office/drawing/2014/main" id="{EBC2C690-C911-4CD9-8E86-BF5BFE954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1" b="20822"/>
          <a:stretch/>
        </p:blipFill>
        <p:spPr bwMode="auto">
          <a:xfrm>
            <a:off x="6279819" y="3825665"/>
            <a:ext cx="2067270" cy="7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web design">
            <a:extLst>
              <a:ext uri="{FF2B5EF4-FFF2-40B4-BE49-F238E27FC236}">
                <a16:creationId xmlns:a16="http://schemas.microsoft.com/office/drawing/2014/main" id="{4D765A14-6595-4CCD-923E-D03DB4BE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1866" y="598717"/>
            <a:ext cx="1644751" cy="1401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D077DF2-DEBA-4838-8911-E8383D42677A}"/>
              </a:ext>
            </a:extLst>
          </p:cNvPr>
          <p:cNvSpPr/>
          <p:nvPr/>
        </p:nvSpPr>
        <p:spPr>
          <a:xfrm>
            <a:off x="148265" y="2751800"/>
            <a:ext cx="1288649" cy="12886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F3A99C6-867F-44EA-98E8-33E24E2BD74F}"/>
              </a:ext>
            </a:extLst>
          </p:cNvPr>
          <p:cNvSpPr/>
          <p:nvPr/>
        </p:nvSpPr>
        <p:spPr>
          <a:xfrm>
            <a:off x="1384914" y="1208974"/>
            <a:ext cx="1581655" cy="158165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FE23BA-23EA-4A0E-80EB-A16478216FF3}"/>
              </a:ext>
            </a:extLst>
          </p:cNvPr>
          <p:cNvSpPr/>
          <p:nvPr/>
        </p:nvSpPr>
        <p:spPr>
          <a:xfrm>
            <a:off x="3453620" y="1391164"/>
            <a:ext cx="1383429" cy="128522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D643D5-FD7E-4032-B240-981A57E74095}"/>
              </a:ext>
            </a:extLst>
          </p:cNvPr>
          <p:cNvSpPr/>
          <p:nvPr/>
        </p:nvSpPr>
        <p:spPr>
          <a:xfrm>
            <a:off x="2940252" y="3519772"/>
            <a:ext cx="1581655" cy="1581655"/>
          </a:xfrm>
          <a:prstGeom prst="ellipse">
            <a:avLst/>
          </a:prstGeom>
          <a:noFill/>
          <a:ln>
            <a:solidFill>
              <a:srgbClr val="95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D40D6F3-CF87-4754-8E4B-D2177348CF35}"/>
              </a:ext>
            </a:extLst>
          </p:cNvPr>
          <p:cNvSpPr/>
          <p:nvPr/>
        </p:nvSpPr>
        <p:spPr>
          <a:xfrm>
            <a:off x="6279819" y="3744000"/>
            <a:ext cx="2171037" cy="894870"/>
          </a:xfrm>
          <a:prstGeom prst="roundRect">
            <a:avLst/>
          </a:prstGeom>
          <a:noFill/>
          <a:ln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8AC6A1D-B243-4B73-A92C-52F7A3365CFF}"/>
              </a:ext>
            </a:extLst>
          </p:cNvPr>
          <p:cNvSpPr/>
          <p:nvPr/>
        </p:nvSpPr>
        <p:spPr>
          <a:xfrm rot="16200000">
            <a:off x="754847" y="2208268"/>
            <a:ext cx="1256428" cy="1005419"/>
          </a:xfrm>
          <a:prstGeom prst="arc">
            <a:avLst/>
          </a:prstGeom>
          <a:ln w="1905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A9B62-F900-4D84-BBA3-7E29956999B5}"/>
              </a:ext>
            </a:extLst>
          </p:cNvPr>
          <p:cNvCxnSpPr>
            <a:cxnSpLocks/>
          </p:cNvCxnSpPr>
          <p:nvPr/>
        </p:nvCxnSpPr>
        <p:spPr>
          <a:xfrm flipV="1">
            <a:off x="7544815" y="1913860"/>
            <a:ext cx="0" cy="1805178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A8B0EE-4339-4449-8BDB-167E64C4AC3F}"/>
              </a:ext>
            </a:extLst>
          </p:cNvPr>
          <p:cNvCxnSpPr>
            <a:cxnSpLocks/>
          </p:cNvCxnSpPr>
          <p:nvPr/>
        </p:nvCxnSpPr>
        <p:spPr>
          <a:xfrm>
            <a:off x="7790166" y="1971449"/>
            <a:ext cx="0" cy="1778381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5D57D4-D079-439F-80BB-E7C59504AB07}"/>
              </a:ext>
            </a:extLst>
          </p:cNvPr>
          <p:cNvSpPr txBox="1"/>
          <p:nvPr/>
        </p:nvSpPr>
        <p:spPr>
          <a:xfrm>
            <a:off x="991611" y="3934526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csv files:</a:t>
            </a:r>
          </a:p>
          <a:p>
            <a:r>
              <a:rPr lang="en-US" sz="1000" dirty="0"/>
              <a:t>FARS website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5ABF12-8DF3-44F4-A5A5-AAF45B1111FD}"/>
              </a:ext>
            </a:extLst>
          </p:cNvPr>
          <p:cNvSpPr txBox="1"/>
          <p:nvPr/>
        </p:nvSpPr>
        <p:spPr>
          <a:xfrm>
            <a:off x="1590420" y="2772572"/>
            <a:ext cx="1242648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manipulation,</a:t>
            </a:r>
          </a:p>
          <a:p>
            <a:r>
              <a:rPr lang="en-US" sz="900" dirty="0"/>
              <a:t>cleaning and mining.</a:t>
            </a:r>
          </a:p>
          <a:p>
            <a:r>
              <a:rPr lang="en-US" sz="900" dirty="0"/>
              <a:t>Statistical analysis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CE3A04-8CF2-4035-9DD9-68C168420334}"/>
              </a:ext>
            </a:extLst>
          </p:cNvPr>
          <p:cNvSpPr txBox="1"/>
          <p:nvPr/>
        </p:nvSpPr>
        <p:spPr>
          <a:xfrm>
            <a:off x="6474463" y="4615911"/>
            <a:ext cx="194957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Json API reader, </a:t>
            </a:r>
            <a:r>
              <a:rPr lang="en-US" sz="1000" dirty="0" err="1"/>
              <a:t>JQuery</a:t>
            </a:r>
            <a:r>
              <a:rPr lang="en-US" sz="1000" dirty="0"/>
              <a:t>, </a:t>
            </a:r>
            <a:r>
              <a:rPr lang="en-US" sz="1000" dirty="0" err="1"/>
              <a:t>Plotly</a:t>
            </a:r>
            <a:endParaRPr 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A641BD-070E-40EA-9142-1AB00F75A765}"/>
              </a:ext>
            </a:extLst>
          </p:cNvPr>
          <p:cNvSpPr txBox="1"/>
          <p:nvPr/>
        </p:nvSpPr>
        <p:spPr>
          <a:xfrm>
            <a:off x="7880313" y="2005003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Web visualization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Flask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Heroku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E1828E-D959-487D-A05C-B273EC963682}"/>
              </a:ext>
            </a:extLst>
          </p:cNvPr>
          <p:cNvCxnSpPr>
            <a:cxnSpLocks/>
            <a:stCxn id="42" idx="5"/>
          </p:cNvCxnSpPr>
          <p:nvPr/>
        </p:nvCxnSpPr>
        <p:spPr>
          <a:xfrm>
            <a:off x="2734941" y="2559001"/>
            <a:ext cx="543428" cy="109151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16A02-4CF0-47D7-AEFF-7AB3A21610A1}"/>
              </a:ext>
            </a:extLst>
          </p:cNvPr>
          <p:cNvCxnSpPr>
            <a:cxnSpLocks/>
            <a:stCxn id="44" idx="0"/>
            <a:endCxn id="43" idx="4"/>
          </p:cNvCxnSpPr>
          <p:nvPr/>
        </p:nvCxnSpPr>
        <p:spPr>
          <a:xfrm flipV="1">
            <a:off x="3731080" y="2676389"/>
            <a:ext cx="414255" cy="843383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10A5FD1-A9B5-4E4E-A009-B342F31C862D}"/>
              </a:ext>
            </a:extLst>
          </p:cNvPr>
          <p:cNvSpPr txBox="1"/>
          <p:nvPr/>
        </p:nvSpPr>
        <p:spPr>
          <a:xfrm>
            <a:off x="4649431" y="2181330"/>
            <a:ext cx="1325898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900" dirty="0"/>
              <a:t>Machine Learning</a:t>
            </a:r>
          </a:p>
          <a:p>
            <a:pPr algn="ctr"/>
            <a:r>
              <a:rPr lang="en-US" sz="900" dirty="0"/>
              <a:t>Logistic Regression,</a:t>
            </a:r>
          </a:p>
          <a:p>
            <a:pPr algn="ctr"/>
            <a:r>
              <a:rPr lang="en-US" sz="900" dirty="0"/>
              <a:t>Random forest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97CE7E28-52CE-4CEA-A6CD-2965D47ED43C}"/>
              </a:ext>
            </a:extLst>
          </p:cNvPr>
          <p:cNvCxnSpPr>
            <a:cxnSpLocks/>
          </p:cNvCxnSpPr>
          <p:nvPr/>
        </p:nvCxnSpPr>
        <p:spPr>
          <a:xfrm>
            <a:off x="2966569" y="1999801"/>
            <a:ext cx="493764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2EEA338D-9EF9-4A7C-AF1A-E55A93E38D89}"/>
              </a:ext>
            </a:extLst>
          </p:cNvPr>
          <p:cNvCxnSpPr>
            <a:cxnSpLocks/>
          </p:cNvCxnSpPr>
          <p:nvPr/>
        </p:nvCxnSpPr>
        <p:spPr>
          <a:xfrm>
            <a:off x="4521907" y="4124829"/>
            <a:ext cx="1757912" cy="0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7" name="Graphic 16">
            <a:extLst>
              <a:ext uri="{FF2B5EF4-FFF2-40B4-BE49-F238E27FC236}">
                <a16:creationId xmlns:a16="http://schemas.microsoft.com/office/drawing/2014/main" id="{1F5350A9-10D5-452F-8511-FD371C644FF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408152" y="858946"/>
            <a:ext cx="789219" cy="1233154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Potential enhancements to the app</a:t>
            </a:r>
            <a:endParaRPr dirty="0"/>
          </a:p>
        </p:txBody>
      </p:sp>
      <p:sp>
        <p:nvSpPr>
          <p:cNvPr id="523" name="Google Shape;523;p14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200" b="1" dirty="0"/>
              <a:t>- Extend the predictability of the tool to include other states in the U.S</a:t>
            </a:r>
            <a:endParaRPr sz="1200" dirty="0"/>
          </a:p>
          <a:p>
            <a:pPr marL="0" lv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Tailor the model to adapt to each state’s available data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200" b="1" dirty="0"/>
              <a:t>- </a:t>
            </a:r>
            <a:r>
              <a:rPr lang="en-US" sz="1200" b="1" dirty="0"/>
              <a:t>Include analysis showing location of high severity probability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-US" sz="1200" b="1" dirty="0"/>
              <a:t>- Incorporate total number of riders for a given state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1200" dirty="0"/>
              <a:t>To attempt to analyze data from riders that were not involved in an accident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lang="en-US" sz="1200" b="1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endParaRPr dirty="0"/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6"/>
          <p:cNvSpPr txBox="1">
            <a:spLocks noGrp="1"/>
          </p:cNvSpPr>
          <p:nvPr>
            <p:ph type="ctrTitle" idx="4294967295"/>
          </p:nvPr>
        </p:nvSpPr>
        <p:spPr>
          <a:xfrm>
            <a:off x="1522644" y="555844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1"/>
                </a:solidFill>
              </a:rPr>
              <a:t>Thanks!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538" name="Google Shape;538;p16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7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539" name="Google Shape;539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1245844" y="1828800"/>
            <a:ext cx="6933749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133</TotalTime>
  <Words>218</Words>
  <Application>Microsoft Office PowerPoint</Application>
  <PresentationFormat>On-screen Show (16:9)</PresentationFormat>
  <Paragraphs>43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Barlow Light</vt:lpstr>
      <vt:lpstr>Barlow SemiBold</vt:lpstr>
      <vt:lpstr>Lodovico template</vt:lpstr>
      <vt:lpstr>Texas Motorcycle Safety Genius</vt:lpstr>
      <vt:lpstr>Texas Motorcycle Safety Genius</vt:lpstr>
      <vt:lpstr>13,406 accidents</vt:lpstr>
      <vt:lpstr>Motivation</vt:lpstr>
      <vt:lpstr>Workflow</vt:lpstr>
      <vt:lpstr>Potential enhancements to the app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Texas Motorcycle Safety Genius</dc:title>
  <dc:creator>Luis Santana</dc:creator>
  <cp:lastModifiedBy>Lourdes Rodriguez</cp:lastModifiedBy>
  <cp:revision>20</cp:revision>
  <dcterms:modified xsi:type="dcterms:W3CDTF">2020-04-02T19:49:18Z</dcterms:modified>
</cp:coreProperties>
</file>